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8"/>
  </p:notesMasterIdLst>
  <p:handoutMasterIdLst>
    <p:handoutMasterId r:id="rId39"/>
  </p:handoutMasterIdLst>
  <p:sldIdLst>
    <p:sldId id="256" r:id="rId5"/>
    <p:sldId id="337" r:id="rId6"/>
    <p:sldId id="324" r:id="rId7"/>
    <p:sldId id="323" r:id="rId8"/>
    <p:sldId id="325" r:id="rId9"/>
    <p:sldId id="309" r:id="rId10"/>
    <p:sldId id="300" r:id="rId11"/>
    <p:sldId id="310" r:id="rId12"/>
    <p:sldId id="318" r:id="rId13"/>
    <p:sldId id="305" r:id="rId14"/>
    <p:sldId id="320" r:id="rId15"/>
    <p:sldId id="326" r:id="rId16"/>
    <p:sldId id="327" r:id="rId17"/>
    <p:sldId id="314" r:id="rId18"/>
    <p:sldId id="335" r:id="rId19"/>
    <p:sldId id="315" r:id="rId20"/>
    <p:sldId id="321" r:id="rId21"/>
    <p:sldId id="334" r:id="rId22"/>
    <p:sldId id="338" r:id="rId23"/>
    <p:sldId id="316" r:id="rId24"/>
    <p:sldId id="330" r:id="rId25"/>
    <p:sldId id="282" r:id="rId26"/>
    <p:sldId id="328" r:id="rId27"/>
    <p:sldId id="339" r:id="rId28"/>
    <p:sldId id="342" r:id="rId29"/>
    <p:sldId id="307" r:id="rId30"/>
    <p:sldId id="340" r:id="rId31"/>
    <p:sldId id="341" r:id="rId32"/>
    <p:sldId id="329" r:id="rId33"/>
    <p:sldId id="332" r:id="rId34"/>
    <p:sldId id="275" r:id="rId35"/>
    <p:sldId id="336" r:id="rId36"/>
    <p:sldId id="27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88" autoAdjust="0"/>
  </p:normalViewPr>
  <p:slideViewPr>
    <p:cSldViewPr snapToGrid="0">
      <p:cViewPr varScale="1">
        <p:scale>
          <a:sx n="75" d="100"/>
          <a:sy n="75" d="100"/>
        </p:scale>
        <p:origin x="974" y="4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5/22/2023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5/22/2023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31</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like entropy: It is difficult to grasp, weighs nothing, and obeys the Second Law of Thermodynamics; i.e., it always increases.</a:t>
            </a:r>
          </a:p>
          <a:p>
            <a:r>
              <a:rPr lang="en-US" dirty="0"/>
              <a:t>Norman Augustine</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32</a:t>
            </a:fld>
            <a:endParaRPr lang="en-US" dirty="0"/>
          </a:p>
        </p:txBody>
      </p:sp>
    </p:spTree>
    <p:extLst>
      <p:ext uri="{BB962C8B-B14F-4D97-AF65-F5344CB8AC3E}">
        <p14:creationId xmlns:p14="http://schemas.microsoft.com/office/powerpoint/2010/main" val="231039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a:bodyPr>
          <a:lstStyle/>
          <a:p>
            <a:pPr algn="ctr"/>
            <a:r>
              <a:rPr lang="en-US" i="0" dirty="0">
                <a:solidFill>
                  <a:srgbClr val="6F7287"/>
                </a:solidFill>
                <a:effectLst/>
                <a:latin typeface="Neue Plak"/>
              </a:rPr>
              <a:t>Power of Visual communication and storytelling in Software Engineering</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32" y="1806080"/>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6995604" y="2032987"/>
            <a:ext cx="4330438" cy="4247317"/>
          </a:xfrm>
          <a:prstGeom prst="rect">
            <a:avLst/>
          </a:prstGeom>
          <a:noFill/>
        </p:spPr>
        <p:txBody>
          <a:bodyPr wrap="square" rtlCol="0">
            <a:spAutoFit/>
          </a:bodyPr>
          <a:lstStyle/>
          <a:p>
            <a:r>
              <a:rPr lang="en-US" sz="2800" b="1" dirty="0"/>
              <a:t>Goal</a:t>
            </a:r>
            <a:r>
              <a:rPr lang="en-US" sz="2800" dirty="0"/>
              <a:t> </a:t>
            </a:r>
          </a:p>
          <a:p>
            <a:endParaRPr lang="en-US" sz="2800" dirty="0"/>
          </a:p>
          <a:p>
            <a:r>
              <a:rPr lang="en-US" sz="2800" dirty="0"/>
              <a:t>Determine the species of a penguin</a:t>
            </a:r>
          </a:p>
          <a:p>
            <a:r>
              <a:rPr lang="en-US" sz="2800" dirty="0"/>
              <a:t>Parameters :</a:t>
            </a:r>
          </a:p>
          <a:p>
            <a:r>
              <a:rPr lang="en-US" sz="2800" dirty="0"/>
              <a:t>• Culmen length </a:t>
            </a:r>
          </a:p>
          <a:p>
            <a:r>
              <a:rPr lang="en-US" sz="2800" dirty="0"/>
              <a:t>• Culmen depth </a:t>
            </a:r>
          </a:p>
          <a:p>
            <a:r>
              <a:rPr lang="en-US" sz="2800" dirty="0"/>
              <a:t>• Flipper length </a:t>
            </a:r>
          </a:p>
          <a:p>
            <a:r>
              <a:rPr lang="en-US" sz="28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791" y="3906174"/>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909658-60AF-A300-72AA-0F48EC7F3B17}"/>
              </a:ext>
            </a:extLst>
          </p:cNvPr>
          <p:cNvPicPr>
            <a:picLocks noChangeAspect="1"/>
          </p:cNvPicPr>
          <p:nvPr/>
        </p:nvPicPr>
        <p:blipFill>
          <a:blip r:embed="rId2"/>
          <a:stretch>
            <a:fillRect/>
          </a:stretch>
        </p:blipFill>
        <p:spPr>
          <a:xfrm>
            <a:off x="3724275" y="2424112"/>
            <a:ext cx="4743450" cy="2009775"/>
          </a:xfrm>
          <a:prstGeom prst="rect">
            <a:avLst/>
          </a:prstGeom>
        </p:spPr>
      </p:pic>
      <p:pic>
        <p:nvPicPr>
          <p:cNvPr id="9" name="Picture Placeholder 8">
            <a:extLst>
              <a:ext uri="{FF2B5EF4-FFF2-40B4-BE49-F238E27FC236}">
                <a16:creationId xmlns:a16="http://schemas.microsoft.com/office/drawing/2014/main" id="{FF68266C-4912-063F-3BC5-9BA2D51C89AC}"/>
              </a:ext>
            </a:extLst>
          </p:cNvPr>
          <p:cNvPicPr>
            <a:picLocks noGrp="1" noChangeAspect="1"/>
          </p:cNvPicPr>
          <p:nvPr>
            <p:ph type="pic" sz="quarter" idx="13"/>
          </p:nvPr>
        </p:nvPicPr>
        <p:blipFill>
          <a:blip r:embed="rId2"/>
          <a:srcRect l="9815" r="9815"/>
          <a:stretch>
            <a:fillRect/>
          </a:stretch>
        </p:blipFill>
        <p:spPr/>
      </p:pic>
    </p:spTree>
    <p:extLst>
      <p:ext uri="{BB962C8B-B14F-4D97-AF65-F5344CB8AC3E}">
        <p14:creationId xmlns:p14="http://schemas.microsoft.com/office/powerpoint/2010/main" val="359273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4724400" y="0"/>
            <a:ext cx="2743200" cy="6858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pic>
        <p:nvPicPr>
          <p:cNvPr id="3" name="Picture 2">
            <a:extLst>
              <a:ext uri="{FF2B5EF4-FFF2-40B4-BE49-F238E27FC236}">
                <a16:creationId xmlns:a16="http://schemas.microsoft.com/office/drawing/2014/main" id="{2492B06C-C4EE-B192-4044-626952673322}"/>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690315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26</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27</a:t>
            </a:fld>
            <a:endParaRPr lang="en-US" dirty="0"/>
          </a:p>
        </p:txBody>
      </p:sp>
      <p:sp>
        <p:nvSpPr>
          <p:cNvPr id="17" name="Text Placeholder 16">
            <a:extLst>
              <a:ext uri="{FF2B5EF4-FFF2-40B4-BE49-F238E27FC236}">
                <a16:creationId xmlns:a16="http://schemas.microsoft.com/office/drawing/2014/main" id="{6EA2C149-C738-7361-2657-9AC560815F0F}"/>
              </a:ext>
            </a:extLst>
          </p:cNvPr>
          <p:cNvSpPr>
            <a:spLocks noGrp="1"/>
          </p:cNvSpPr>
          <p:nvPr>
            <p:ph type="body" sz="quarter" idx="15"/>
          </p:nvPr>
        </p:nvSpPr>
        <p:spPr>
          <a:xfrm>
            <a:off x="1212433" y="2286000"/>
            <a:ext cx="10141367" cy="2465883"/>
          </a:xfrm>
        </p:spPr>
        <p:txBody>
          <a:bodyPr/>
          <a:lstStyle/>
          <a:p>
            <a:r>
              <a:rPr lang="en-US" dirty="0"/>
              <a:t>Software is like entropy: It is difficult to grasp, weighs nothing, and obeys the Second Law of Thermodynamics; i.e., it always increases.</a:t>
            </a:r>
          </a:p>
          <a:p>
            <a:r>
              <a:rPr lang="en-US" dirty="0"/>
              <a:t>Norman Augustine</a:t>
            </a:r>
            <a:endParaRPr lang="en-CA" dirty="0"/>
          </a:p>
        </p:txBody>
      </p:sp>
    </p:spTree>
    <p:extLst>
      <p:ext uri="{BB962C8B-B14F-4D97-AF65-F5344CB8AC3E}">
        <p14:creationId xmlns:p14="http://schemas.microsoft.com/office/powerpoint/2010/main" val="3533398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854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29</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30</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32</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33</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681" y="3171066"/>
            <a:ext cx="3180080"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411" y="121434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9</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88140-B977-44ED-8877-83D5BCE763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3268</TotalTime>
  <Words>1155</Words>
  <Application>Microsoft Office PowerPoint</Application>
  <PresentationFormat>Widescreen</PresentationFormat>
  <Paragraphs>159</Paragraphs>
  <Slides>33</Slides>
  <Notes>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-apple-system</vt:lpstr>
      <vt:lpstr>Arial</vt:lpstr>
      <vt:lpstr>Bodoni MT</vt:lpstr>
      <vt:lpstr>Calibri</vt:lpstr>
      <vt:lpstr>Google Sans</vt:lpstr>
      <vt:lpstr>Neue Plak</vt:lpstr>
      <vt:lpstr>proxima-nova</vt:lpstr>
      <vt:lpstr>Raleway</vt:lpstr>
      <vt:lpstr>Source Sans Pro Light</vt:lpstr>
      <vt:lpstr>Times New Roman</vt:lpstr>
      <vt:lpstr>Office Theme</vt:lpstr>
      <vt:lpstr>Power of Visual communication and storytelling in Software Engineering</vt:lpstr>
      <vt:lpstr>Disclaimer</vt:lpstr>
      <vt:lpstr>Dunning-Kruger effect</vt:lpstr>
      <vt:lpstr>Not an expert!</vt:lpstr>
      <vt:lpstr>Working Memory – Information Processing</vt:lpstr>
      <vt:lpstr>George Miller’s Magical Number of Immediate Memory </vt:lpstr>
      <vt:lpstr>Definition</vt:lpstr>
      <vt:lpstr>Perfect MVP</vt:lpstr>
      <vt:lpstr>Definition</vt:lpstr>
      <vt:lpstr>Examples</vt:lpstr>
      <vt:lpstr>Privacy</vt:lpstr>
      <vt:lpstr>ELI5</vt:lpstr>
      <vt:lpstr>API</vt:lpstr>
      <vt:lpstr>Penguin Dataset</vt:lpstr>
      <vt:lpstr>Not this!</vt:lpstr>
      <vt:lpstr>Colors?</vt:lpstr>
      <vt:lpstr>Colors?</vt:lpstr>
      <vt:lpstr>Manual Of Me</vt:lpstr>
      <vt:lpstr>PowerPoint Presentation</vt:lpstr>
      <vt:lpstr>PowerPoint Presentation</vt:lpstr>
      <vt:lpstr>PowerPoint Presentation</vt:lpstr>
      <vt:lpstr>Meet the team</vt:lpstr>
      <vt:lpstr>Meet the team</vt:lpstr>
      <vt:lpstr>PowerPoint Presentation</vt:lpstr>
      <vt:lpstr>PowerPoint Presentation</vt:lpstr>
      <vt:lpstr>Ideas</vt:lpstr>
      <vt:lpstr>Ideas</vt:lpstr>
      <vt:lpstr>PowerPoint Presentation</vt:lpstr>
      <vt:lpstr>Containerization (Optional)</vt:lpstr>
      <vt:lpstr>What next?</vt:lpstr>
      <vt:lpstr>DEEPFAKE TECHNOLOGY: SEEING IS BELIEVING, OR IS IT?</vt:lpstr>
      <vt:lpstr>Deepfakes, Generative AI, and synthetic data – Word of Caution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62</cp:revision>
  <dcterms:created xsi:type="dcterms:W3CDTF">2023-03-08T18:10:40Z</dcterms:created>
  <dcterms:modified xsi:type="dcterms:W3CDTF">2023-05-22T20:21:47Z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